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7" r:id="rId3"/>
    <p:sldId id="285" r:id="rId4"/>
    <p:sldId id="286" r:id="rId5"/>
    <p:sldId id="288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72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70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15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34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03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070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58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70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869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87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61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D30E-BEA5-4A1F-AB99-92515E3C04E6}" type="datetimeFigureOut">
              <a:rPr lang="fr-FR" smtClean="0"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99F37-9938-4FDA-9C47-7A0969C9E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94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80546-95E1-CE52-3540-C1C326F8F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9C4B76-1596-3B2E-FD35-E34B35AA3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5259" y="3513197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b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(CPF)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C3954D3-5D78-845F-4410-3B68D383A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565" y="1073425"/>
            <a:ext cx="11782697" cy="5653945"/>
          </a:xfrm>
        </p:spPr>
        <p:txBody>
          <a:bodyPr>
            <a:normAutofit/>
          </a:bodyPr>
          <a:lstStyle/>
          <a:p>
            <a:pPr algn="just"/>
            <a:endParaRPr lang="fr-FR" dirty="0"/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17" y="654303"/>
            <a:ext cx="1506340" cy="15178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922" y="5060651"/>
            <a:ext cx="1506340" cy="1517838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19C4B76-1596-3B2E-FD35-E34B35AA32F9}"/>
              </a:ext>
            </a:extLst>
          </p:cNvPr>
          <p:cNvSpPr txBox="1">
            <a:spLocks/>
          </p:cNvSpPr>
          <p:nvPr/>
        </p:nvSpPr>
        <p:spPr>
          <a:xfrm>
            <a:off x="590817" y="5819570"/>
            <a:ext cx="3705091" cy="77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unsa@cnfpt.fr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67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53D92-BB8F-B10D-69AD-5E263B9AE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C6E5C-232C-9B5A-AF1E-B8C9D1286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891" y="130629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FORMATION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3D8BAC-68F7-21DF-A9D2-5F89153AA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435" y="1063487"/>
            <a:ext cx="11154827" cy="5595730"/>
          </a:xfrm>
        </p:spPr>
        <p:txBody>
          <a:bodyPr>
            <a:normAutofit/>
          </a:bodyPr>
          <a:lstStyle/>
          <a:p>
            <a:pPr algn="just"/>
            <a:r>
              <a:rPr lang="fr-FR" sz="2000" dirty="0"/>
              <a:t>Loi n° 83-634 du 13 juillet 1983 :</a:t>
            </a:r>
          </a:p>
          <a:p>
            <a:pPr algn="just"/>
            <a:r>
              <a:rPr lang="fr-FR" sz="2000" u="sng" dirty="0"/>
              <a:t>Article 22 ter :</a:t>
            </a:r>
          </a:p>
          <a:p>
            <a:pPr algn="just"/>
            <a:r>
              <a:rPr lang="fr-FR" sz="2000" dirty="0"/>
              <a:t>Un compte personnel d’activité est ouvert à tous les fonctionnaires. Il est constitué</a:t>
            </a:r>
          </a:p>
          <a:p>
            <a:pPr algn="just"/>
            <a:r>
              <a:rPr lang="fr-FR" sz="2000" dirty="0" smtClean="0"/>
              <a:t> - 1</a:t>
            </a:r>
            <a:r>
              <a:rPr lang="fr-FR" sz="2000" dirty="0"/>
              <a:t>° Du compte personnel de formation</a:t>
            </a:r>
          </a:p>
          <a:p>
            <a:pPr algn="just"/>
            <a:r>
              <a:rPr lang="fr-FR" sz="2000" dirty="0" smtClean="0"/>
              <a:t>- 2</a:t>
            </a:r>
            <a:r>
              <a:rPr lang="fr-FR" sz="2000" dirty="0"/>
              <a:t>° Du compte d’engagement citoyen</a:t>
            </a:r>
          </a:p>
          <a:p>
            <a:pPr algn="just"/>
            <a:r>
              <a:rPr lang="fr-FR" sz="2000" u="sng" dirty="0"/>
              <a:t>Objectifs  du CPA (CPF et CEC) :</a:t>
            </a:r>
          </a:p>
          <a:p>
            <a:pPr marL="342900" indent="-342900" algn="just">
              <a:buFontTx/>
              <a:buChar char="-"/>
            </a:pPr>
            <a:r>
              <a:rPr lang="fr-FR" sz="2000" dirty="0"/>
              <a:t>Renforcer l’autonomie et la liberté d’action de son titulaire</a:t>
            </a:r>
          </a:p>
          <a:p>
            <a:pPr marL="342900" indent="-342900" algn="just">
              <a:buFontTx/>
              <a:buChar char="-"/>
            </a:pPr>
            <a:r>
              <a:rPr lang="fr-FR" sz="2000" dirty="0"/>
              <a:t>Faciliter son évolution professionnelle</a:t>
            </a:r>
          </a:p>
          <a:p>
            <a:pPr algn="just"/>
            <a:r>
              <a:rPr lang="fr-FR" sz="2000" u="sng" dirty="0"/>
              <a:t>Objectifs du CPF :</a:t>
            </a:r>
          </a:p>
          <a:p>
            <a:pPr marL="342900" indent="-342900" algn="just">
              <a:buFontTx/>
              <a:buChar char="-"/>
            </a:pPr>
            <a:r>
              <a:rPr lang="fr-FR" sz="2000" dirty="0"/>
              <a:t>Accéder à une qualification</a:t>
            </a:r>
          </a:p>
          <a:p>
            <a:pPr marL="342900" indent="-342900" algn="just">
              <a:buFontTx/>
              <a:buChar char="-"/>
            </a:pPr>
            <a:r>
              <a:rPr lang="fr-FR" sz="2000" dirty="0"/>
              <a:t>Développer ses compétences dans le cadre d’un projet d’évolution professionnelle</a:t>
            </a:r>
          </a:p>
          <a:p>
            <a:pPr indent="804863" algn="just"/>
            <a:r>
              <a:rPr lang="fr-FR" sz="2000" b="1" i="1" dirty="0"/>
              <a:t>L’employeur prend en charge les frais de formation</a:t>
            </a:r>
          </a:p>
          <a:p>
            <a:pPr indent="804863" algn="just"/>
            <a:r>
              <a:rPr lang="fr-FR" sz="2000" b="1" i="1" dirty="0"/>
              <a:t>Droits à faire valoir auprès de toute personne publique ou </a:t>
            </a:r>
            <a:r>
              <a:rPr lang="fr-FR" sz="2000" b="1" i="1" dirty="0" smtClean="0"/>
              <a:t>privé</a:t>
            </a:r>
            <a:endParaRPr lang="fr-FR" sz="2000" b="1" i="1" dirty="0"/>
          </a:p>
          <a:p>
            <a:pPr indent="804863" algn="just"/>
            <a:r>
              <a:rPr lang="fr-FR" sz="2000" b="1" i="1" dirty="0"/>
              <a:t>Consultables sur un site en ligne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27" y="62098"/>
            <a:ext cx="82912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3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CF0C4-2AD4-D825-5AA6-947162F33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1A6B78-2689-70C4-D867-F326411A6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256" y="597768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FORMATION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FF809C-75F8-9FB9-E4F2-87FB73BBA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2126974"/>
            <a:ext cx="10091341" cy="401540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Loi n° 84-594 du 12 juillet 1984 </a:t>
            </a:r>
            <a:r>
              <a:rPr lang="fr-FR" dirty="0" smtClean="0"/>
              <a:t>:</a:t>
            </a:r>
          </a:p>
          <a:p>
            <a:pPr algn="just"/>
            <a:endParaRPr lang="fr-FR" dirty="0"/>
          </a:p>
          <a:p>
            <a:pPr algn="just"/>
            <a:r>
              <a:rPr lang="fr-FR" u="sng" dirty="0"/>
              <a:t>Article 2-1 </a:t>
            </a:r>
            <a:r>
              <a:rPr lang="fr-FR" u="sng" dirty="0" smtClean="0"/>
              <a:t>:</a:t>
            </a:r>
          </a:p>
          <a:p>
            <a:pPr algn="just"/>
            <a:endParaRPr lang="fr-FR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/>
              <a:t>L’utilisation du CPF fait l’objet d’un accord entre le fonctionnaire et son </a:t>
            </a:r>
            <a:r>
              <a:rPr lang="fr-FR" dirty="0" smtClean="0"/>
              <a:t>administration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/>
              <a:t>Refus contesté devant l’instance paritaire </a:t>
            </a:r>
            <a:r>
              <a:rPr lang="fr-FR" dirty="0" smtClean="0"/>
              <a:t>compétente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/>
              <a:t>Si refus pendant 2 années consécutives, le 3</a:t>
            </a:r>
            <a:r>
              <a:rPr lang="fr-FR" baseline="30000" dirty="0"/>
              <a:t>ème</a:t>
            </a:r>
            <a:r>
              <a:rPr lang="fr-FR" dirty="0"/>
              <a:t> ne peut être prononcé qu’après avis de l’instance paritaire compétente</a:t>
            </a:r>
          </a:p>
          <a:p>
            <a:pPr algn="just"/>
            <a:endParaRPr lang="fr-FR" dirty="0"/>
          </a:p>
          <a:p>
            <a:pPr algn="just"/>
            <a:endParaRPr lang="fr-FR" u="sng" dirty="0"/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81" y="146725"/>
            <a:ext cx="831893" cy="8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5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2A04E-52C0-7BFE-C475-FCA9AB6E3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E9BAD-BCA7-161A-DA73-3CC15E696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891" y="130629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FORMATION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04481B5-F4A6-0403-180D-0A87A4329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765" y="905029"/>
            <a:ext cx="10091341" cy="582234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Décret n° 2017-928 du 6 mai 2017 </a:t>
            </a:r>
            <a:r>
              <a:rPr lang="fr-FR" dirty="0" smtClean="0"/>
              <a:t>:</a:t>
            </a:r>
          </a:p>
          <a:p>
            <a:pPr algn="just"/>
            <a:endParaRPr lang="fr-FR" dirty="0"/>
          </a:p>
          <a:p>
            <a:pPr algn="just"/>
            <a:r>
              <a:rPr lang="fr-FR" u="sng" dirty="0"/>
              <a:t>Article 2 :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CPF : Acquisition d’un diplôme, d’un titre, d’un certificat de qualification professionnelle ou de compétences nécessaire à la mise en œuvre d’un projet d’évolution professionnelle (Fonctionnaires et contractuels)</a:t>
            </a:r>
          </a:p>
          <a:p>
            <a:pPr marL="800100" lvl="1" indent="-342900" algn="just">
              <a:buFontTx/>
              <a:buChar char="-"/>
            </a:pPr>
            <a:r>
              <a:rPr lang="fr-FR" dirty="0"/>
              <a:t>Suivre une préparation aux concours ou examens</a:t>
            </a:r>
          </a:p>
          <a:p>
            <a:pPr marL="800100" lvl="1" indent="-342900" algn="just">
              <a:buFontTx/>
              <a:buChar char="-"/>
            </a:pPr>
            <a:r>
              <a:rPr lang="fr-FR" dirty="0"/>
              <a:t>5 jours/an sur CPF (ou CET) pour disposer d’un temps de </a:t>
            </a:r>
            <a:r>
              <a:rPr lang="fr-FR" dirty="0" smtClean="0"/>
              <a:t>préparation</a:t>
            </a:r>
          </a:p>
          <a:p>
            <a:pPr marL="800100" lvl="1" indent="-342900" algn="just">
              <a:buFontTx/>
              <a:buChar char="-"/>
            </a:pPr>
            <a:endParaRPr lang="fr-FR" dirty="0"/>
          </a:p>
          <a:p>
            <a:pPr algn="just"/>
            <a:r>
              <a:rPr lang="fr-FR" u="sng" dirty="0"/>
              <a:t>Article 3 :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25h/an dans la limite de 150 h 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Catégorie C sans diplôme de niveau III = 50h/an dans la limite de 400 </a:t>
            </a:r>
            <a:r>
              <a:rPr lang="fr-FR" dirty="0" smtClean="0"/>
              <a:t>h</a:t>
            </a:r>
          </a:p>
          <a:p>
            <a:pPr algn="just"/>
            <a:endParaRPr lang="fr-FR" dirty="0"/>
          </a:p>
          <a:p>
            <a:pPr algn="just"/>
            <a:r>
              <a:rPr lang="fr-FR" u="sng" dirty="0"/>
              <a:t>Article 3-1 :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La conversion en heures des droits CPF en euros/15 euros</a:t>
            </a:r>
          </a:p>
          <a:p>
            <a:pPr marL="342900" indent="-342900" algn="just">
              <a:buFontTx/>
              <a:buChar char="-"/>
            </a:pPr>
            <a:r>
              <a:rPr lang="fr-FR" dirty="0"/>
              <a:t>L’agent bénéficie, </a:t>
            </a:r>
            <a:r>
              <a:rPr lang="fr-FR" b="1" dirty="0"/>
              <a:t>s’il le souhaite</a:t>
            </a:r>
            <a:r>
              <a:rPr lang="fr-FR" dirty="0"/>
              <a:t>, préalablement au dépôt de sa demande, d’un accompagnement personnalisé afin d’élaborer son projet professionnel et les actions nécessaires à sa mise en œuvre</a:t>
            </a:r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18" y="98708"/>
            <a:ext cx="831893" cy="8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67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C3852-240E-45B1-4133-434759E2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0BDA69-1403-F506-C373-E6D8352F8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629" y="1432655"/>
            <a:ext cx="11299371" cy="774400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COMPTE PERSONNEL DE </a:t>
            </a:r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FORMATION (CPF) 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7329DE-1DF4-BAA7-B87F-C5FC92ED3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823" y="2424255"/>
            <a:ext cx="11782697" cy="3389811"/>
          </a:xfrm>
        </p:spPr>
        <p:txBody>
          <a:bodyPr>
            <a:normAutofit/>
          </a:bodyPr>
          <a:lstStyle/>
          <a:p>
            <a:pPr algn="just"/>
            <a:endParaRPr lang="fr-FR" dirty="0"/>
          </a:p>
          <a:p>
            <a:r>
              <a:rPr lang="fr-FR" sz="4000" dirty="0"/>
              <a:t>Création d’un compte sur :</a:t>
            </a:r>
          </a:p>
          <a:p>
            <a:endParaRPr lang="fr-FR" sz="4000" dirty="0"/>
          </a:p>
          <a:p>
            <a:r>
              <a:rPr lang="fr-FR" sz="4000" dirty="0"/>
              <a:t>MONCOMPTEFORMATION.GOUV.FR</a:t>
            </a:r>
          </a:p>
          <a:p>
            <a:endParaRPr lang="fr-FR" sz="4000" dirty="0"/>
          </a:p>
          <a:p>
            <a:endParaRPr lang="fr-FR" sz="4000" dirty="0"/>
          </a:p>
          <a:p>
            <a:endParaRPr lang="fr-FR" sz="4000" dirty="0"/>
          </a:p>
          <a:p>
            <a:endParaRPr lang="fr-FR" sz="4000" dirty="0"/>
          </a:p>
          <a:p>
            <a:pPr algn="just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65" y="248478"/>
            <a:ext cx="1248866" cy="125839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622" y="5184866"/>
            <a:ext cx="1248866" cy="125839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19C4B76-1596-3B2E-FD35-E34B35AA32F9}"/>
              </a:ext>
            </a:extLst>
          </p:cNvPr>
          <p:cNvSpPr txBox="1">
            <a:spLocks/>
          </p:cNvSpPr>
          <p:nvPr/>
        </p:nvSpPr>
        <p:spPr>
          <a:xfrm>
            <a:off x="590817" y="5819570"/>
            <a:ext cx="3705091" cy="77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unsa@cnfpt.fr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9774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9568</TotalTime>
  <Words>332</Words>
  <Application>Microsoft Office PowerPoint</Application>
  <PresentationFormat>Grand écran</PresentationFormat>
  <Paragraphs>53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LE COMPTE PERSONNEL DE FORMATION (CPF)</vt:lpstr>
      <vt:lpstr>LE COMPTE PERSONNEL DE FORMATION</vt:lpstr>
      <vt:lpstr>LE COMPTE PERSONNEL DE FORMATION</vt:lpstr>
      <vt:lpstr>LE COMPTE PERSONNEL DE FORMATION</vt:lpstr>
      <vt:lpstr>LE COMPTE PERSONNEL DE FORMATION (CPF) </vt:lpstr>
    </vt:vector>
  </TitlesOfParts>
  <Company>CNFPT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 FRANC CFA A L’ECO CONTEXTE</dc:title>
  <dc:creator>GEORGE Francis</dc:creator>
  <cp:lastModifiedBy>COLOMBEIX Teddy</cp:lastModifiedBy>
  <cp:revision>386</cp:revision>
  <dcterms:created xsi:type="dcterms:W3CDTF">2020-02-21T17:04:56Z</dcterms:created>
  <dcterms:modified xsi:type="dcterms:W3CDTF">2024-12-15T13:52:25Z</dcterms:modified>
</cp:coreProperties>
</file>