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4" r:id="rId5"/>
    <p:sldId id="287" r:id="rId6"/>
    <p:sldId id="285" r:id="rId7"/>
    <p:sldId id="286" r:id="rId8"/>
    <p:sldId id="288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8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72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70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159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34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039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070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58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70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869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87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261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ED30E-BEA5-4A1F-AB99-92515E3C04E6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941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80546-95E1-CE52-3540-C1C326F8F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92" y="986975"/>
            <a:ext cx="7629236" cy="510040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19C4B76-1596-3B2E-FD35-E34B35AA3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3114" y="246840"/>
            <a:ext cx="11299371" cy="130029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bg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LE COMPTE PERSONNEL DE FORMATION</a:t>
            </a:r>
            <a:br>
              <a:rPr lang="fr-FR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bg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bg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(CPF)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17" y="654303"/>
            <a:ext cx="1506340" cy="151783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922" y="5060651"/>
            <a:ext cx="1506340" cy="1517838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19C4B76-1596-3B2E-FD35-E34B35AA32F9}"/>
              </a:ext>
            </a:extLst>
          </p:cNvPr>
          <p:cNvSpPr txBox="1">
            <a:spLocks/>
          </p:cNvSpPr>
          <p:nvPr/>
        </p:nvSpPr>
        <p:spPr>
          <a:xfrm>
            <a:off x="590817" y="5819570"/>
            <a:ext cx="3705091" cy="77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unsa@cnfpt.fr</a:t>
            </a:r>
          </a:p>
        </p:txBody>
      </p:sp>
    </p:spTree>
    <p:extLst>
      <p:ext uri="{BB962C8B-B14F-4D97-AF65-F5344CB8AC3E}">
        <p14:creationId xmlns:p14="http://schemas.microsoft.com/office/powerpoint/2010/main" val="108367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53D92-BB8F-B10D-69AD-5E263B9AE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C6E5C-232C-9B5A-AF1E-B8C9D1286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891" y="130629"/>
            <a:ext cx="11299371" cy="774400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LE COMPTE PERSONNEL DE FORMATION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3D8BAC-68F7-21DF-A9D2-5F89153AA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5435" y="1063487"/>
            <a:ext cx="11154827" cy="5595730"/>
          </a:xfrm>
        </p:spPr>
        <p:txBody>
          <a:bodyPr>
            <a:normAutofit/>
          </a:bodyPr>
          <a:lstStyle/>
          <a:p>
            <a:pPr algn="just"/>
            <a:r>
              <a:rPr lang="fr-FR" sz="2000" dirty="0"/>
              <a:t>Loi n° 83-634 du 13 juillet 1983 :</a:t>
            </a:r>
          </a:p>
          <a:p>
            <a:pPr algn="just"/>
            <a:r>
              <a:rPr lang="fr-FR" sz="2000" u="sng" dirty="0"/>
              <a:t>Article 22 ter :</a:t>
            </a:r>
          </a:p>
          <a:p>
            <a:pPr algn="just"/>
            <a:r>
              <a:rPr lang="fr-FR" sz="2000" dirty="0"/>
              <a:t>Un compte personnel d’activité est ouvert à tous les fonctionnaires. Il est constitué</a:t>
            </a:r>
          </a:p>
          <a:p>
            <a:pPr algn="just"/>
            <a:r>
              <a:rPr lang="fr-FR" sz="2000" dirty="0"/>
              <a:t> - 1° Du compte personnel de formation</a:t>
            </a:r>
          </a:p>
          <a:p>
            <a:pPr algn="just"/>
            <a:r>
              <a:rPr lang="fr-FR" sz="2000" dirty="0"/>
              <a:t>- 2° Du compte d’engagement citoyen</a:t>
            </a:r>
          </a:p>
          <a:p>
            <a:pPr algn="just"/>
            <a:r>
              <a:rPr lang="fr-FR" sz="2000" u="sng" dirty="0"/>
              <a:t>Objectifs  du CPA (CPF et CEC) :</a:t>
            </a:r>
          </a:p>
          <a:p>
            <a:pPr marL="342900" indent="-342900" algn="just">
              <a:buFontTx/>
              <a:buChar char="-"/>
            </a:pPr>
            <a:r>
              <a:rPr lang="fr-FR" sz="2000" dirty="0"/>
              <a:t>Renforcer l’autonomie et la liberté d’action de son titulaire</a:t>
            </a:r>
          </a:p>
          <a:p>
            <a:pPr marL="342900" indent="-342900" algn="just">
              <a:buFontTx/>
              <a:buChar char="-"/>
            </a:pPr>
            <a:r>
              <a:rPr lang="fr-FR" sz="2000" dirty="0"/>
              <a:t>Faciliter son évolution professionnelle</a:t>
            </a:r>
          </a:p>
          <a:p>
            <a:pPr algn="just"/>
            <a:r>
              <a:rPr lang="fr-FR" sz="2000" u="sng" dirty="0"/>
              <a:t>Objectifs du CPF :</a:t>
            </a:r>
          </a:p>
          <a:p>
            <a:pPr marL="342900" indent="-342900" algn="just">
              <a:buFontTx/>
              <a:buChar char="-"/>
            </a:pPr>
            <a:r>
              <a:rPr lang="fr-FR" sz="2000" dirty="0"/>
              <a:t>Accéder à une qualification</a:t>
            </a:r>
          </a:p>
          <a:p>
            <a:pPr marL="342900" indent="-342900" algn="just">
              <a:buFontTx/>
              <a:buChar char="-"/>
            </a:pPr>
            <a:r>
              <a:rPr lang="fr-FR" sz="2000" dirty="0"/>
              <a:t>Développer ses compétences dans le cadre d’un projet d’évolution professionnelle</a:t>
            </a:r>
          </a:p>
          <a:p>
            <a:pPr indent="804863" algn="just"/>
            <a:r>
              <a:rPr lang="fr-FR" sz="2000" b="1" i="1" dirty="0"/>
              <a:t>L’employeur prend en charge les frais de formation</a:t>
            </a:r>
          </a:p>
          <a:p>
            <a:pPr indent="804863" algn="just"/>
            <a:r>
              <a:rPr lang="fr-FR" sz="2000" b="1" i="1" dirty="0"/>
              <a:t>Droits à faire valoir auprès de toute personne publique ou privé</a:t>
            </a:r>
          </a:p>
          <a:p>
            <a:pPr indent="804863" algn="just"/>
            <a:r>
              <a:rPr lang="fr-FR" sz="2000" b="1" i="1" dirty="0"/>
              <a:t>Consultables sur un site en ligne</a:t>
            </a:r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27" y="62098"/>
            <a:ext cx="82912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35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CF0C4-2AD4-D825-5AA6-947162F33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1A6B78-2689-70C4-D867-F326411A6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256" y="597768"/>
            <a:ext cx="11299371" cy="774400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LE COMPTE PERSONNEL DE FORMATION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FF809C-75F8-9FB9-E4F2-87FB73BBA8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2126974"/>
            <a:ext cx="10091341" cy="401540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dirty="0"/>
              <a:t>Loi n° 84-594 du 12 juillet 1984 :</a:t>
            </a:r>
          </a:p>
          <a:p>
            <a:pPr algn="just"/>
            <a:endParaRPr lang="fr-FR" dirty="0"/>
          </a:p>
          <a:p>
            <a:pPr algn="just"/>
            <a:r>
              <a:rPr lang="fr-FR" u="sng" dirty="0"/>
              <a:t>Article 2-1 :</a:t>
            </a:r>
          </a:p>
          <a:p>
            <a:pPr algn="just"/>
            <a:endParaRPr lang="fr-FR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/>
              <a:t>L’utilisation du CPF fait l’objet d’un accord entre le fonctionnaire et son administration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/>
              <a:t>Refus contesté devant l’instance paritaire compétente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/>
              <a:t>Si refus pendant 2 années consécutives, le 3</a:t>
            </a:r>
            <a:r>
              <a:rPr lang="fr-FR" baseline="30000" dirty="0"/>
              <a:t>ème</a:t>
            </a:r>
            <a:r>
              <a:rPr lang="fr-FR" dirty="0"/>
              <a:t> ne peut être prononcé qu’après avis de l’instance paritaire compétente</a:t>
            </a:r>
          </a:p>
          <a:p>
            <a:pPr algn="just"/>
            <a:endParaRPr lang="fr-FR" dirty="0"/>
          </a:p>
          <a:p>
            <a:pPr algn="just"/>
            <a:endParaRPr lang="fr-FR" u="sng" dirty="0"/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81" y="146725"/>
            <a:ext cx="831893" cy="8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5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2A04E-52C0-7BFE-C475-FCA9AB6E3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E9BAD-BCA7-161A-DA73-3CC15E696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891" y="130629"/>
            <a:ext cx="11299371" cy="774400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LE COMPTE PERSONNEL DE FORMATION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04481B5-F4A6-0403-180D-0A87A4329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765" y="905029"/>
            <a:ext cx="10091341" cy="582234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dirty="0"/>
              <a:t>Décret n° 2017-928 du 6 mai 2017 :</a:t>
            </a:r>
          </a:p>
          <a:p>
            <a:pPr algn="just"/>
            <a:endParaRPr lang="fr-FR" dirty="0"/>
          </a:p>
          <a:p>
            <a:pPr algn="just"/>
            <a:r>
              <a:rPr lang="fr-FR" u="sng" dirty="0"/>
              <a:t>Article 2 :</a:t>
            </a:r>
          </a:p>
          <a:p>
            <a:pPr marL="342900" indent="-342900" algn="just">
              <a:buFontTx/>
              <a:buChar char="-"/>
            </a:pPr>
            <a:r>
              <a:rPr lang="fr-FR" dirty="0"/>
              <a:t>CPF : Acquisition d’un diplôme, d’un titre, d’un certificat de qualification professionnelle ou de compétences nécessaire à la mise en œuvre d’un projet d’évolution professionnelle (Fonctionnaires et contractuels)</a:t>
            </a:r>
          </a:p>
          <a:p>
            <a:pPr marL="800100" lvl="1" indent="-342900" algn="just">
              <a:buFontTx/>
              <a:buChar char="-"/>
            </a:pPr>
            <a:r>
              <a:rPr lang="fr-FR" dirty="0"/>
              <a:t>Suivre une préparation aux concours ou examens</a:t>
            </a:r>
          </a:p>
          <a:p>
            <a:pPr marL="800100" lvl="1" indent="-342900" algn="just">
              <a:buFontTx/>
              <a:buChar char="-"/>
            </a:pPr>
            <a:r>
              <a:rPr lang="fr-FR" dirty="0"/>
              <a:t>5 jours/an sur CPF (ou CET) pour disposer d’un temps de préparation</a:t>
            </a:r>
          </a:p>
          <a:p>
            <a:pPr marL="800100" lvl="1" indent="-342900" algn="just">
              <a:buFontTx/>
              <a:buChar char="-"/>
            </a:pPr>
            <a:endParaRPr lang="fr-FR" dirty="0"/>
          </a:p>
          <a:p>
            <a:pPr algn="just"/>
            <a:r>
              <a:rPr lang="fr-FR" u="sng" dirty="0"/>
              <a:t>Article 3 :</a:t>
            </a:r>
          </a:p>
          <a:p>
            <a:pPr marL="342900" indent="-342900" algn="just">
              <a:buFontTx/>
              <a:buChar char="-"/>
            </a:pPr>
            <a:r>
              <a:rPr lang="fr-FR" dirty="0"/>
              <a:t>25h/an dans la limite de 150 h </a:t>
            </a:r>
          </a:p>
          <a:p>
            <a:pPr marL="342900" indent="-342900" algn="just">
              <a:buFontTx/>
              <a:buChar char="-"/>
            </a:pPr>
            <a:r>
              <a:rPr lang="fr-FR" dirty="0"/>
              <a:t>Catégorie C sans diplôme de niveau III = 50h/an dans la limite de 400 h</a:t>
            </a:r>
          </a:p>
          <a:p>
            <a:pPr algn="just"/>
            <a:endParaRPr lang="fr-FR" dirty="0"/>
          </a:p>
          <a:p>
            <a:pPr algn="just"/>
            <a:r>
              <a:rPr lang="fr-FR" u="sng" dirty="0"/>
              <a:t>Article 3-1 :</a:t>
            </a:r>
          </a:p>
          <a:p>
            <a:pPr marL="342900" indent="-342900" algn="just">
              <a:buFontTx/>
              <a:buChar char="-"/>
            </a:pPr>
            <a:r>
              <a:rPr lang="fr-FR" dirty="0"/>
              <a:t>La conversion en heures des droits CPF en euros/15 euros</a:t>
            </a:r>
          </a:p>
          <a:p>
            <a:pPr marL="342900" indent="-342900" algn="just">
              <a:buFontTx/>
              <a:buChar char="-"/>
            </a:pPr>
            <a:r>
              <a:rPr lang="fr-FR" dirty="0"/>
              <a:t>L’agent bénéficie, </a:t>
            </a:r>
            <a:r>
              <a:rPr lang="fr-FR" b="1" dirty="0"/>
              <a:t>s’il le souhaite</a:t>
            </a:r>
            <a:r>
              <a:rPr lang="fr-FR" dirty="0"/>
              <a:t>, préalablement au dépôt de sa demande, d’un accompagnement personnalisé afin d’élaborer son projet professionnel et les actions nécessaires à sa mise en œuvre</a:t>
            </a:r>
          </a:p>
          <a:p>
            <a:pPr algn="just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18" y="98708"/>
            <a:ext cx="831893" cy="8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67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C3852-240E-45B1-4133-434759E22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0BDA69-1403-F506-C373-E6D8352F8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629" y="1432655"/>
            <a:ext cx="11299371" cy="774400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LE COMPTE PERSONNEL DE FORMATION (CPF)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7329DE-1DF4-BAA7-B87F-C5FC92ED3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823" y="2424255"/>
            <a:ext cx="11782697" cy="3389811"/>
          </a:xfrm>
        </p:spPr>
        <p:txBody>
          <a:bodyPr>
            <a:normAutofit/>
          </a:bodyPr>
          <a:lstStyle/>
          <a:p>
            <a:pPr algn="just"/>
            <a:endParaRPr lang="fr-FR" dirty="0"/>
          </a:p>
          <a:p>
            <a:r>
              <a:rPr lang="fr-FR" sz="4000" dirty="0"/>
              <a:t>Création d’un compte sur :</a:t>
            </a:r>
          </a:p>
          <a:p>
            <a:endParaRPr lang="fr-FR" sz="4000" dirty="0"/>
          </a:p>
          <a:p>
            <a:r>
              <a:rPr lang="fr-FR" sz="4000" dirty="0"/>
              <a:t>MONCOMPTEFORMATION.GOUV.FR</a:t>
            </a:r>
          </a:p>
          <a:p>
            <a:endParaRPr lang="fr-FR" sz="4000" dirty="0"/>
          </a:p>
          <a:p>
            <a:endParaRPr lang="fr-FR" sz="4000" dirty="0"/>
          </a:p>
          <a:p>
            <a:endParaRPr lang="fr-FR" sz="4000" dirty="0"/>
          </a:p>
          <a:p>
            <a:endParaRPr lang="fr-FR" sz="4000" dirty="0"/>
          </a:p>
          <a:p>
            <a:pPr algn="just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65" y="248478"/>
            <a:ext cx="1248866" cy="125839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622" y="5184866"/>
            <a:ext cx="1248866" cy="125839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19C4B76-1596-3B2E-FD35-E34B35AA32F9}"/>
              </a:ext>
            </a:extLst>
          </p:cNvPr>
          <p:cNvSpPr txBox="1">
            <a:spLocks/>
          </p:cNvSpPr>
          <p:nvPr/>
        </p:nvSpPr>
        <p:spPr>
          <a:xfrm>
            <a:off x="590817" y="5819570"/>
            <a:ext cx="3705091" cy="77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unsa@cnfpt.fr</a:t>
            </a:r>
          </a:p>
        </p:txBody>
      </p:sp>
    </p:spTree>
    <p:extLst>
      <p:ext uri="{BB962C8B-B14F-4D97-AF65-F5344CB8AC3E}">
        <p14:creationId xmlns:p14="http://schemas.microsoft.com/office/powerpoint/2010/main" val="12799774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e8a5aa-30b8-4e6c-b8fa-bf275000a6f5" xsi:nil="true"/>
    <lcf76f155ced4ddcb4097134ff3c332f xmlns="8429b0db-a9b2-47f6-8838-7fd35bc1656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C38BBE4F53784EB555D736F2CC2C61" ma:contentTypeVersion="11" ma:contentTypeDescription="Crée un document." ma:contentTypeScope="" ma:versionID="3e3f75a03d5b7ba5cade50c8e29ed039">
  <xsd:schema xmlns:xsd="http://www.w3.org/2001/XMLSchema" xmlns:xs="http://www.w3.org/2001/XMLSchema" xmlns:p="http://schemas.microsoft.com/office/2006/metadata/properties" xmlns:ns2="8429b0db-a9b2-47f6-8838-7fd35bc1656d" xmlns:ns3="32e8a5aa-30b8-4e6c-b8fa-bf275000a6f5" targetNamespace="http://schemas.microsoft.com/office/2006/metadata/properties" ma:root="true" ma:fieldsID="8718b30ff21d1b1248025bb2f8ce4046" ns2:_="" ns3:_="">
    <xsd:import namespace="8429b0db-a9b2-47f6-8838-7fd35bc1656d"/>
    <xsd:import namespace="32e8a5aa-30b8-4e6c-b8fa-bf275000a6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29b0db-a9b2-47f6-8838-7fd35bc165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60ab880e-275f-4864-a13b-5a37dbbaa3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8a5aa-30b8-4e6c-b8fa-bf275000a6f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79258-903e-47a2-bf65-7b5f6cb49f3c}" ma:internalName="TaxCatchAll" ma:showField="CatchAllData" ma:web="32e8a5aa-30b8-4e6c-b8fa-bf275000a6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E9F873-1437-43E7-B27F-37F8C26ACCA1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32e8a5aa-30b8-4e6c-b8fa-bf275000a6f5"/>
    <ds:schemaRef ds:uri="8429b0db-a9b2-47f6-8838-7fd35bc1656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3556353-2DFC-4EC5-9E64-E07E26634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29b0db-a9b2-47f6-8838-7fd35bc1656d"/>
    <ds:schemaRef ds:uri="32e8a5aa-30b8-4e6c-b8fa-bf275000a6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DE160A-D098-4834-87F8-FE2E563A08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9590</TotalTime>
  <Words>332</Words>
  <Application>Microsoft Office PowerPoint</Application>
  <PresentationFormat>Grand écran</PresentationFormat>
  <Paragraphs>53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LE COMPTE PERSONNEL DE FORMATION (CPF)</vt:lpstr>
      <vt:lpstr>LE COMPTE PERSONNEL DE FORMATION</vt:lpstr>
      <vt:lpstr>LE COMPTE PERSONNEL DE FORMATION</vt:lpstr>
      <vt:lpstr>LE COMPTE PERSONNEL DE FORMATION</vt:lpstr>
      <vt:lpstr>LE COMPTE PERSONNEL DE FORMATION (CPF) </vt:lpstr>
    </vt:vector>
  </TitlesOfParts>
  <Company>CNFPT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 FRANC CFA A L’ECO CONTEXTE</dc:title>
  <dc:creator>GEORGE Francis</dc:creator>
  <cp:lastModifiedBy>LOUESSARD Karine</cp:lastModifiedBy>
  <cp:revision>390</cp:revision>
  <dcterms:created xsi:type="dcterms:W3CDTF">2020-02-21T17:04:56Z</dcterms:created>
  <dcterms:modified xsi:type="dcterms:W3CDTF">2025-05-05T13:41:02Z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0x01010067C38BBE4F53784EB555D736F2CC2C61</vt:lpwstr>
  </property>
</Properties>
</file>